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</p:sldIdLst>
  <p:sldSz cx="6858000" cy="9906000" type="A4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0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4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3024" y="9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2025-07-28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6030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2025-07-28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0006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2025-07-28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2336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2025-07-28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3878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2025-07-28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5712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2025-07-28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0523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2025-07-28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2876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2025-07-28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8171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2025-07-28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1317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2025-07-28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1181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22BD-E676-45AC-9B87-F3A5C309FD77}" type="datetimeFigureOut">
              <a:rPr lang="ko-KR" altLang="en-US" smtClean="0"/>
              <a:t>2025-07-28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9856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C22BD-E676-45AC-9B87-F3A5C309FD77}" type="datetimeFigureOut">
              <a:rPr lang="ko-KR" altLang="en-US" smtClean="0"/>
              <a:t>2025-07-28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D7A75-2026-482B-AB12-585ADC3B60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4678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C14C627-C7D6-4929-8DCF-417F1CB13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796" y="418279"/>
            <a:ext cx="5457852" cy="456315"/>
          </a:xfrm>
        </p:spPr>
        <p:txBody>
          <a:bodyPr>
            <a:noAutofit/>
          </a:bodyPr>
          <a:lstStyle/>
          <a:p>
            <a:pPr algn="ctr"/>
            <a:r>
              <a:rPr lang="ko-KR" altLang="en-US" sz="1800" b="1" dirty="0"/>
              <a:t>실버 비즈니스 최고전문가과정 입학지원서</a:t>
            </a:r>
          </a:p>
        </p:txBody>
      </p:sp>
      <p:graphicFrame>
        <p:nvGraphicFramePr>
          <p:cNvPr id="5" name="내용 개체 틀 3">
            <a:extLst>
              <a:ext uri="{FF2B5EF4-FFF2-40B4-BE49-F238E27FC236}">
                <a16:creationId xmlns:a16="http://schemas.microsoft.com/office/drawing/2014/main" id="{222B5DB0-B711-402E-A7DF-C6144E1C42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5634146"/>
              </p:ext>
            </p:extLst>
          </p:nvPr>
        </p:nvGraphicFramePr>
        <p:xfrm>
          <a:off x="356441" y="2770688"/>
          <a:ext cx="6145210" cy="1333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9042">
                  <a:extLst>
                    <a:ext uri="{9D8B030D-6E8A-4147-A177-3AD203B41FA5}">
                      <a16:colId xmlns:a16="http://schemas.microsoft.com/office/drawing/2014/main" val="27726108"/>
                    </a:ext>
                  </a:extLst>
                </a:gridCol>
                <a:gridCol w="1229042">
                  <a:extLst>
                    <a:ext uri="{9D8B030D-6E8A-4147-A177-3AD203B41FA5}">
                      <a16:colId xmlns:a16="http://schemas.microsoft.com/office/drawing/2014/main" val="1572500243"/>
                    </a:ext>
                  </a:extLst>
                </a:gridCol>
                <a:gridCol w="2458084">
                  <a:extLst>
                    <a:ext uri="{9D8B030D-6E8A-4147-A177-3AD203B41FA5}">
                      <a16:colId xmlns:a16="http://schemas.microsoft.com/office/drawing/2014/main" val="1451563413"/>
                    </a:ext>
                  </a:extLst>
                </a:gridCol>
                <a:gridCol w="1229042">
                  <a:extLst>
                    <a:ext uri="{9D8B030D-6E8A-4147-A177-3AD203B41FA5}">
                      <a16:colId xmlns:a16="http://schemas.microsoft.com/office/drawing/2014/main" val="3478591949"/>
                    </a:ext>
                  </a:extLst>
                </a:gridCol>
              </a:tblGrid>
              <a:tr h="333384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 학 력 사 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기 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학교명</a:t>
                      </a:r>
                      <a:r>
                        <a:rPr lang="en-US" altLang="ko-KR" sz="110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전공</a:t>
                      </a:r>
                      <a:r>
                        <a:rPr lang="en-US" altLang="ko-KR" sz="1100" dirty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ko-KR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학위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353765"/>
                  </a:ext>
                </a:extLst>
              </a:tr>
              <a:tr h="333384">
                <a:tc vMerge="1"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             년 </a:t>
                      </a:r>
                      <a:r>
                        <a:rPr lang="en-US" altLang="ko-KR" sz="1100" dirty="0">
                          <a:solidFill>
                            <a:sysClr val="windowText" lastClr="000000"/>
                          </a:solidFill>
                        </a:rPr>
                        <a:t>~       </a:t>
                      </a:r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dirty="0">
                          <a:solidFill>
                            <a:sysClr val="windowText" lastClr="000000"/>
                          </a:solidFill>
                          <a:highlight>
                            <a:srgbClr val="FFFF00"/>
                          </a:highlight>
                        </a:rPr>
                        <a:t>(</a:t>
                      </a:r>
                      <a:r>
                        <a:rPr lang="ko-KR" altLang="en-US" sz="1100" b="1" dirty="0">
                          <a:solidFill>
                            <a:sysClr val="windowText" lastClr="000000"/>
                          </a:solidFill>
                          <a:highlight>
                            <a:srgbClr val="FFFF00"/>
                          </a:highlight>
                        </a:rPr>
                        <a:t>예</a:t>
                      </a:r>
                      <a:r>
                        <a:rPr lang="en-US" altLang="ko-KR" sz="1100" b="1" dirty="0">
                          <a:solidFill>
                            <a:sysClr val="windowText" lastClr="000000"/>
                          </a:solidFill>
                          <a:highlight>
                            <a:srgbClr val="FFFF00"/>
                          </a:highlight>
                        </a:rPr>
                        <a:t>)</a:t>
                      </a:r>
                      <a:r>
                        <a:rPr lang="ko-KR" altLang="en-US" sz="1100" b="1" dirty="0">
                          <a:solidFill>
                            <a:sysClr val="windowText" lastClr="000000"/>
                          </a:solidFill>
                          <a:highlight>
                            <a:srgbClr val="FFFF00"/>
                          </a:highlight>
                        </a:rPr>
                        <a:t>학사</a:t>
                      </a:r>
                      <a:r>
                        <a:rPr lang="en-US" altLang="ko-KR" sz="1100" b="1" dirty="0">
                          <a:solidFill>
                            <a:sysClr val="windowText" lastClr="000000"/>
                          </a:solidFill>
                          <a:highlight>
                            <a:srgbClr val="FFFF00"/>
                          </a:highlight>
                        </a:rPr>
                        <a:t>, </a:t>
                      </a:r>
                      <a:r>
                        <a:rPr lang="ko-KR" altLang="en-US" sz="1100" b="1" dirty="0">
                          <a:solidFill>
                            <a:sysClr val="windowText" lastClr="000000"/>
                          </a:solidFill>
                          <a:highlight>
                            <a:srgbClr val="FFFF00"/>
                          </a:highlight>
                        </a:rPr>
                        <a:t>졸업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294691"/>
                  </a:ext>
                </a:extLst>
              </a:tr>
              <a:tr h="333384">
                <a:tc vMerge="1"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             년 </a:t>
                      </a:r>
                      <a:r>
                        <a:rPr lang="en-US" altLang="ko-KR" sz="1100" dirty="0">
                          <a:solidFill>
                            <a:sysClr val="windowText" lastClr="000000"/>
                          </a:solidFill>
                        </a:rPr>
                        <a:t>~       </a:t>
                      </a:r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567691"/>
                  </a:ext>
                </a:extLst>
              </a:tr>
              <a:tr h="333384">
                <a:tc vMerge="1"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             년 </a:t>
                      </a:r>
                      <a:r>
                        <a:rPr lang="en-US" altLang="ko-KR" sz="1100" dirty="0">
                          <a:solidFill>
                            <a:sysClr val="windowText" lastClr="000000"/>
                          </a:solidFill>
                        </a:rPr>
                        <a:t>~       </a:t>
                      </a:r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186740"/>
                  </a:ext>
                </a:extLst>
              </a:tr>
            </a:tbl>
          </a:graphicData>
        </a:graphic>
      </p:graphicFrame>
      <p:graphicFrame>
        <p:nvGraphicFramePr>
          <p:cNvPr id="6" name="내용 개체 틀 3">
            <a:extLst>
              <a:ext uri="{FF2B5EF4-FFF2-40B4-BE49-F238E27FC236}">
                <a16:creationId xmlns:a16="http://schemas.microsoft.com/office/drawing/2014/main" id="{C6920670-95A0-47B6-B9D7-FE210BB2B7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6062740"/>
              </p:ext>
            </p:extLst>
          </p:nvPr>
        </p:nvGraphicFramePr>
        <p:xfrm>
          <a:off x="356441" y="4290283"/>
          <a:ext cx="6145210" cy="12489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9042">
                  <a:extLst>
                    <a:ext uri="{9D8B030D-6E8A-4147-A177-3AD203B41FA5}">
                      <a16:colId xmlns:a16="http://schemas.microsoft.com/office/drawing/2014/main" val="27726108"/>
                    </a:ext>
                  </a:extLst>
                </a:gridCol>
                <a:gridCol w="1229042">
                  <a:extLst>
                    <a:ext uri="{9D8B030D-6E8A-4147-A177-3AD203B41FA5}">
                      <a16:colId xmlns:a16="http://schemas.microsoft.com/office/drawing/2014/main" val="1572500243"/>
                    </a:ext>
                  </a:extLst>
                </a:gridCol>
                <a:gridCol w="3687126">
                  <a:extLst>
                    <a:ext uri="{9D8B030D-6E8A-4147-A177-3AD203B41FA5}">
                      <a16:colId xmlns:a16="http://schemas.microsoft.com/office/drawing/2014/main" val="1451563413"/>
                    </a:ext>
                  </a:extLst>
                </a:gridCol>
              </a:tblGrid>
              <a:tr h="293888">
                <a:tc rowSpan="4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 주 요 경 력</a:t>
                      </a:r>
                      <a:endParaRPr lang="en-US" altLang="ko-KR" sz="110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10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최근 경력 순</a:t>
                      </a:r>
                      <a:r>
                        <a:rPr lang="en-US" altLang="ko-KR" sz="1100" dirty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ko-KR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기 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주요경력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353765"/>
                  </a:ext>
                </a:extLst>
              </a:tr>
              <a:tr h="318350">
                <a:tc vMerge="1"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             년 </a:t>
                      </a:r>
                      <a:r>
                        <a:rPr lang="en-US" altLang="ko-KR" sz="1100" dirty="0">
                          <a:solidFill>
                            <a:sysClr val="windowText" lastClr="000000"/>
                          </a:solidFill>
                        </a:rPr>
                        <a:t>~       </a:t>
                      </a:r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294691"/>
                  </a:ext>
                </a:extLst>
              </a:tr>
              <a:tr h="318350">
                <a:tc vMerge="1"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             년 </a:t>
                      </a:r>
                      <a:r>
                        <a:rPr lang="en-US" altLang="ko-KR" sz="1100" dirty="0">
                          <a:solidFill>
                            <a:sysClr val="windowText" lastClr="000000"/>
                          </a:solidFill>
                        </a:rPr>
                        <a:t>~       </a:t>
                      </a:r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567691"/>
                  </a:ext>
                </a:extLst>
              </a:tr>
              <a:tr h="318350">
                <a:tc vMerge="1"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             년 </a:t>
                      </a:r>
                      <a:r>
                        <a:rPr lang="en-US" altLang="ko-KR" sz="1100" dirty="0">
                          <a:solidFill>
                            <a:sysClr val="windowText" lastClr="000000"/>
                          </a:solidFill>
                        </a:rPr>
                        <a:t>~       </a:t>
                      </a:r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</a:rPr>
                        <a:t>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186740"/>
                  </a:ext>
                </a:extLst>
              </a:tr>
            </a:tbl>
          </a:graphicData>
        </a:graphic>
      </p:graphicFrame>
      <p:graphicFrame>
        <p:nvGraphicFramePr>
          <p:cNvPr id="7" name="내용 개체 틀 3">
            <a:extLst>
              <a:ext uri="{FF2B5EF4-FFF2-40B4-BE49-F238E27FC236}">
                <a16:creationId xmlns:a16="http://schemas.microsoft.com/office/drawing/2014/main" id="{11B24211-B9FC-4344-9277-FC5827C734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942332"/>
              </p:ext>
            </p:extLst>
          </p:nvPr>
        </p:nvGraphicFramePr>
        <p:xfrm>
          <a:off x="356441" y="5725280"/>
          <a:ext cx="6145207" cy="1837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032">
                  <a:extLst>
                    <a:ext uri="{9D8B030D-6E8A-4147-A177-3AD203B41FA5}">
                      <a16:colId xmlns:a16="http://schemas.microsoft.com/office/drawing/2014/main" val="27726108"/>
                    </a:ext>
                  </a:extLst>
                </a:gridCol>
                <a:gridCol w="1652675">
                  <a:extLst>
                    <a:ext uri="{9D8B030D-6E8A-4147-A177-3AD203B41FA5}">
                      <a16:colId xmlns:a16="http://schemas.microsoft.com/office/drawing/2014/main" val="1572500243"/>
                    </a:ext>
                  </a:extLst>
                </a:gridCol>
                <a:gridCol w="1499754">
                  <a:extLst>
                    <a:ext uri="{9D8B030D-6E8A-4147-A177-3AD203B41FA5}">
                      <a16:colId xmlns:a16="http://schemas.microsoft.com/office/drawing/2014/main" val="2746196779"/>
                    </a:ext>
                  </a:extLst>
                </a:gridCol>
                <a:gridCol w="1765746">
                  <a:extLst>
                    <a:ext uri="{9D8B030D-6E8A-4147-A177-3AD203B41FA5}">
                      <a16:colId xmlns:a16="http://schemas.microsoft.com/office/drawing/2014/main" val="3107242953"/>
                    </a:ext>
                  </a:extLst>
                </a:gridCol>
              </a:tblGrid>
              <a:tr h="33807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직장명</a:t>
                      </a:r>
                      <a:endParaRPr lang="ko-KR" altLang="en-US" sz="1050" b="1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부서 및 직위</a:t>
                      </a:r>
                      <a:endParaRPr lang="ko-KR" altLang="en-US" sz="105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353765"/>
                  </a:ext>
                </a:extLst>
              </a:tr>
              <a:tr h="33807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직무</a:t>
                      </a:r>
                      <a:endParaRPr lang="ko-KR" altLang="en-US" sz="1050" b="1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1" kern="1200">
                          <a:solidFill>
                            <a:sysClr val="windowText" lastClr="000000"/>
                          </a:solidFill>
                          <a:latin typeface="+mj-ea"/>
                          <a:ea typeface="+mn-ea"/>
                          <a:cs typeface="+mn-cs"/>
                        </a:rPr>
                        <a:t>직장 전화번호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294691"/>
                  </a:ext>
                </a:extLst>
              </a:tr>
              <a:tr h="33807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직장주소</a:t>
                      </a:r>
                      <a:endParaRPr lang="ko-KR" altLang="en-US" sz="1050" b="1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endParaRPr lang="ko-KR" altLang="en-US" sz="105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7567691"/>
                  </a:ext>
                </a:extLst>
              </a:tr>
              <a:tr h="33807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1" kern="1200">
                          <a:solidFill>
                            <a:sysClr val="windowText" lastClr="000000"/>
                          </a:solidFill>
                          <a:latin typeface="+mj-ea"/>
                          <a:ea typeface="+mn-ea"/>
                          <a:cs typeface="+mn-cs"/>
                        </a:rPr>
                        <a:t>추천인 또는</a:t>
                      </a:r>
                      <a:endParaRPr lang="en-US" altLang="ko-KR" sz="1050" b="1" kern="1200">
                        <a:solidFill>
                          <a:sysClr val="windowText" lastClr="000000"/>
                        </a:solidFill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1" kern="1200">
                          <a:solidFill>
                            <a:sysClr val="windowText" lastClr="000000"/>
                          </a:solidFill>
                          <a:latin typeface="+mj-ea"/>
                          <a:ea typeface="+mn-ea"/>
                          <a:cs typeface="+mn-cs"/>
                        </a:rPr>
                        <a:t> 지원경로</a:t>
                      </a:r>
                      <a:endParaRPr lang="ko-KR" altLang="en-US" sz="1050" b="1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지원동기</a:t>
                      </a:r>
                      <a:endParaRPr lang="ko-KR" altLang="en-US" sz="105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186740"/>
                  </a:ext>
                </a:extLst>
              </a:tr>
              <a:tr h="33807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kern="1200" dirty="0">
                          <a:solidFill>
                            <a:srgbClr val="C00000"/>
                          </a:solidFill>
                          <a:latin typeface="+mj-ea"/>
                          <a:ea typeface="+mn-ea"/>
                          <a:cs typeface="+mn-cs"/>
                        </a:rPr>
                        <a:t>※</a:t>
                      </a:r>
                      <a:r>
                        <a:rPr lang="ko-KR" altLang="en-US" sz="1050" b="1" kern="1200" dirty="0">
                          <a:solidFill>
                            <a:srgbClr val="C00000"/>
                          </a:solidFill>
                          <a:latin typeface="+mj-ea"/>
                          <a:ea typeface="+mn-ea"/>
                          <a:cs typeface="+mn-cs"/>
                        </a:rPr>
                        <a:t>해외연수 </a:t>
                      </a:r>
                      <a:endParaRPr lang="en-US" altLang="ko-KR" sz="1050" b="1" kern="1200" dirty="0">
                        <a:solidFill>
                          <a:srgbClr val="C00000"/>
                        </a:solidFill>
                        <a:latin typeface="+mj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r>
                        <a:rPr lang="ko-KR" altLang="en-US" sz="1050" b="1" kern="1200" dirty="0">
                          <a:solidFill>
                            <a:srgbClr val="C00000"/>
                          </a:solidFill>
                          <a:latin typeface="+mj-ea"/>
                          <a:ea typeface="+mn-ea"/>
                          <a:cs typeface="+mn-cs"/>
                        </a:rPr>
                        <a:t>참가여부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kern="1200" dirty="0">
                          <a:solidFill>
                            <a:srgbClr val="C00000"/>
                          </a:solidFill>
                          <a:latin typeface="+mj-ea"/>
                          <a:ea typeface="+mn-ea"/>
                          <a:cs typeface="+mn-cs"/>
                        </a:rPr>
                        <a:t>9</a:t>
                      </a:r>
                      <a:r>
                        <a:rPr lang="ko-KR" altLang="en-US" sz="1050" kern="1200" dirty="0">
                          <a:solidFill>
                            <a:srgbClr val="C00000"/>
                          </a:solidFill>
                          <a:latin typeface="+mj-ea"/>
                          <a:ea typeface="+mn-ea"/>
                          <a:cs typeface="+mn-cs"/>
                        </a:rPr>
                        <a:t>월 </a:t>
                      </a:r>
                      <a:r>
                        <a:rPr lang="en-US" altLang="ko-KR" sz="1050" kern="1200" dirty="0">
                          <a:solidFill>
                            <a:srgbClr val="C00000"/>
                          </a:solidFill>
                          <a:latin typeface="+mj-ea"/>
                          <a:ea typeface="+mn-ea"/>
                          <a:cs typeface="+mn-cs"/>
                        </a:rPr>
                        <a:t>30</a:t>
                      </a:r>
                      <a:r>
                        <a:rPr lang="ko-KR" altLang="en-US" sz="1050" kern="1200" dirty="0">
                          <a:solidFill>
                            <a:srgbClr val="C00000"/>
                          </a:solidFill>
                          <a:latin typeface="+mj-ea"/>
                          <a:ea typeface="+mn-ea"/>
                          <a:cs typeface="+mn-cs"/>
                        </a:rPr>
                        <a:t>일</a:t>
                      </a:r>
                      <a:r>
                        <a:rPr lang="en-US" altLang="ko-KR" sz="1050" kern="1200" dirty="0">
                          <a:solidFill>
                            <a:srgbClr val="C00000"/>
                          </a:solidFill>
                          <a:latin typeface="+mj-ea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050" kern="1200" dirty="0">
                          <a:solidFill>
                            <a:srgbClr val="C00000"/>
                          </a:solidFill>
                          <a:latin typeface="+mj-ea"/>
                          <a:ea typeface="+mn-ea"/>
                          <a:cs typeface="+mn-cs"/>
                        </a:rPr>
                        <a:t>화</a:t>
                      </a:r>
                      <a:r>
                        <a:rPr lang="en-US" altLang="ko-KR" sz="1050" kern="1200" dirty="0">
                          <a:solidFill>
                            <a:srgbClr val="C00000"/>
                          </a:solidFill>
                          <a:latin typeface="+mj-ea"/>
                          <a:ea typeface="+mn-ea"/>
                          <a:cs typeface="+mn-cs"/>
                        </a:rPr>
                        <a:t>)~10</a:t>
                      </a:r>
                      <a:r>
                        <a:rPr lang="ko-KR" altLang="en-US" sz="1050" kern="1200" dirty="0">
                          <a:solidFill>
                            <a:srgbClr val="C00000"/>
                          </a:solidFill>
                          <a:latin typeface="+mj-ea"/>
                          <a:ea typeface="+mn-ea"/>
                          <a:cs typeface="+mn-cs"/>
                        </a:rPr>
                        <a:t>월 </a:t>
                      </a:r>
                      <a:r>
                        <a:rPr lang="en-US" altLang="ko-KR" sz="1050" kern="1200" dirty="0">
                          <a:solidFill>
                            <a:srgbClr val="C00000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r>
                        <a:rPr lang="ko-KR" altLang="en-US" sz="1050" kern="1200" dirty="0">
                          <a:solidFill>
                            <a:srgbClr val="C00000"/>
                          </a:solidFill>
                          <a:latin typeface="+mj-ea"/>
                          <a:ea typeface="+mn-ea"/>
                          <a:cs typeface="+mn-cs"/>
                        </a:rPr>
                        <a:t>일</a:t>
                      </a:r>
                      <a:r>
                        <a:rPr lang="en-US" altLang="ko-KR" sz="1050" kern="1200" dirty="0">
                          <a:solidFill>
                            <a:srgbClr val="C00000"/>
                          </a:solidFill>
                          <a:latin typeface="+mj-ea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050" kern="1200" dirty="0">
                          <a:solidFill>
                            <a:srgbClr val="C00000"/>
                          </a:solidFill>
                          <a:latin typeface="+mj-ea"/>
                          <a:ea typeface="+mn-ea"/>
                          <a:cs typeface="+mn-cs"/>
                        </a:rPr>
                        <a:t>금</a:t>
                      </a:r>
                      <a:r>
                        <a:rPr lang="en-US" altLang="ko-KR" sz="1050" kern="1200" dirty="0">
                          <a:solidFill>
                            <a:srgbClr val="C00000"/>
                          </a:solidFill>
                          <a:latin typeface="+mj-ea"/>
                          <a:ea typeface="+mn-ea"/>
                          <a:cs typeface="+mn-cs"/>
                        </a:rPr>
                        <a:t>)  3</a:t>
                      </a:r>
                      <a:r>
                        <a:rPr lang="ko-KR" altLang="en-US" sz="1050" kern="1200" dirty="0">
                          <a:solidFill>
                            <a:srgbClr val="C00000"/>
                          </a:solidFill>
                          <a:latin typeface="+mj-ea"/>
                          <a:ea typeface="+mn-ea"/>
                          <a:cs typeface="+mn-cs"/>
                        </a:rPr>
                        <a:t>박</a:t>
                      </a:r>
                      <a:r>
                        <a:rPr lang="en-US" altLang="ko-KR" sz="1050" kern="1200" dirty="0">
                          <a:solidFill>
                            <a:srgbClr val="C00000"/>
                          </a:solidFill>
                          <a:latin typeface="+mj-ea"/>
                          <a:ea typeface="+mn-ea"/>
                          <a:cs typeface="+mn-cs"/>
                        </a:rPr>
                        <a:t>4</a:t>
                      </a:r>
                      <a:r>
                        <a:rPr lang="ko-KR" altLang="en-US" sz="1050" kern="1200" dirty="0">
                          <a:solidFill>
                            <a:srgbClr val="C00000"/>
                          </a:solidFill>
                          <a:latin typeface="+mj-ea"/>
                          <a:ea typeface="+mn-ea"/>
                          <a:cs typeface="+mn-cs"/>
                        </a:rPr>
                        <a:t>일  일본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참가 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     )   </a:t>
                      </a:r>
                      <a:r>
                        <a:rPr lang="ko-KR" altLang="en-US" sz="10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불참</a:t>
                      </a:r>
                      <a:r>
                        <a:rPr lang="en-US" altLang="ko-KR" sz="10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      )</a:t>
                      </a:r>
                      <a:endParaRPr lang="ko-KR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490825"/>
                  </a:ext>
                </a:extLst>
              </a:tr>
            </a:tbl>
          </a:graphicData>
        </a:graphic>
      </p:graphicFrame>
      <p:sp>
        <p:nvSpPr>
          <p:cNvPr id="8" name="제목 1">
            <a:extLst>
              <a:ext uri="{FF2B5EF4-FFF2-40B4-BE49-F238E27FC236}">
                <a16:creationId xmlns:a16="http://schemas.microsoft.com/office/drawing/2014/main" id="{BC976A48-3F74-48F9-B477-71BB9353CA08}"/>
              </a:ext>
            </a:extLst>
          </p:cNvPr>
          <p:cNvSpPr txBox="1">
            <a:spLocks/>
          </p:cNvSpPr>
          <p:nvPr/>
        </p:nvSpPr>
        <p:spPr>
          <a:xfrm>
            <a:off x="268940" y="7910944"/>
            <a:ext cx="6299853" cy="16989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 latinLnBrk="0">
              <a:lnSpc>
                <a:spcPct val="150000"/>
              </a:lnSpc>
            </a:pPr>
            <a:r>
              <a:rPr lang="ko-KR" altLang="ko-KR" sz="1100" dirty="0"/>
              <a:t>본인은 귀 대학교에서 운영하는</a:t>
            </a:r>
            <a:r>
              <a:rPr lang="en-US" altLang="ko-KR" sz="1100" dirty="0"/>
              <a:t> </a:t>
            </a:r>
            <a:r>
              <a:rPr lang="ko-KR" altLang="en-US" sz="1100" dirty="0"/>
              <a:t>실버 비즈니스 </a:t>
            </a:r>
            <a:r>
              <a:rPr lang="ko-KR" altLang="ko-KR" sz="1100" dirty="0"/>
              <a:t>최고</a:t>
            </a:r>
            <a:r>
              <a:rPr lang="ko-KR" altLang="en-US" sz="1100" dirty="0"/>
              <a:t>전문가</a:t>
            </a:r>
            <a:r>
              <a:rPr lang="ko-KR" altLang="ko-KR" sz="1100" dirty="0"/>
              <a:t>과정에 입학하고자 소정의 서류를 갖추어 지원하며</a:t>
            </a:r>
            <a:r>
              <a:rPr lang="en-US" altLang="ko-KR" sz="1100" dirty="0"/>
              <a:t>, </a:t>
            </a:r>
            <a:r>
              <a:rPr lang="ko-KR" altLang="ko-KR" sz="1100" dirty="0"/>
              <a:t>상기 기재한 개인정보 수집 및 활용에 동의합니다</a:t>
            </a:r>
            <a:r>
              <a:rPr lang="en-US" altLang="ko-KR" sz="1100" dirty="0"/>
              <a:t>. </a:t>
            </a:r>
          </a:p>
          <a:p>
            <a:pPr algn="r" fontAlgn="base" latinLnBrk="0">
              <a:lnSpc>
                <a:spcPct val="150000"/>
              </a:lnSpc>
            </a:pPr>
            <a:r>
              <a:rPr lang="ko-KR" altLang="en-US" sz="1100" dirty="0"/>
              <a:t>년</a:t>
            </a:r>
            <a:r>
              <a:rPr lang="en-US" altLang="ko-KR" sz="1100" dirty="0"/>
              <a:t>	</a:t>
            </a:r>
            <a:r>
              <a:rPr lang="ko-KR" altLang="en-US" sz="1100" dirty="0"/>
              <a:t>월</a:t>
            </a:r>
            <a:r>
              <a:rPr lang="en-US" altLang="ko-KR" sz="1100" dirty="0"/>
              <a:t>	</a:t>
            </a:r>
            <a:r>
              <a:rPr lang="ko-KR" altLang="en-US" sz="1100" dirty="0"/>
              <a:t>일</a:t>
            </a:r>
            <a:endParaRPr lang="en-US" altLang="ko-KR" sz="1100" dirty="0"/>
          </a:p>
          <a:p>
            <a:pPr algn="r" fontAlgn="base" latinLnBrk="0">
              <a:lnSpc>
                <a:spcPct val="150000"/>
              </a:lnSpc>
            </a:pPr>
            <a:r>
              <a:rPr lang="ko-KR" altLang="en-US" sz="1100" dirty="0"/>
              <a:t>지원자</a:t>
            </a:r>
            <a:r>
              <a:rPr lang="en-US" altLang="ko-KR" sz="1100" dirty="0"/>
              <a:t>			 (</a:t>
            </a:r>
            <a:r>
              <a:rPr lang="ko-KR" altLang="en-US" sz="1100" dirty="0"/>
              <a:t>인</a:t>
            </a:r>
            <a:r>
              <a:rPr lang="en-US" altLang="ko-KR" sz="1100" dirty="0"/>
              <a:t>)</a:t>
            </a:r>
          </a:p>
          <a:p>
            <a:pPr algn="r" fontAlgn="base" latinLnBrk="0">
              <a:lnSpc>
                <a:spcPct val="150000"/>
              </a:lnSpc>
            </a:pPr>
            <a:endParaRPr lang="en-US" altLang="ko-KR" sz="1100" dirty="0"/>
          </a:p>
          <a:p>
            <a:pPr algn="ctr" fontAlgn="base" latinLnBrk="0">
              <a:lnSpc>
                <a:spcPct val="150000"/>
              </a:lnSpc>
            </a:pPr>
            <a:r>
              <a:rPr lang="ko-KR" altLang="en-US" sz="1800" b="1" dirty="0"/>
              <a:t>   숙명여자대학교 미래교육원  </a:t>
            </a:r>
            <a:r>
              <a:rPr lang="ko-KR" altLang="en-US" sz="1200" b="1" dirty="0"/>
              <a:t>귀중</a:t>
            </a:r>
            <a:endParaRPr lang="ko-KR" altLang="ko-KR" sz="1100" b="1" dirty="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90F1544F-0B6B-4789-A3CB-C7AF5CA72DF9}"/>
              </a:ext>
            </a:extLst>
          </p:cNvPr>
          <p:cNvSpPr/>
          <p:nvPr/>
        </p:nvSpPr>
        <p:spPr>
          <a:xfrm>
            <a:off x="343722" y="2563484"/>
            <a:ext cx="3429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900" dirty="0"/>
              <a:t>※ </a:t>
            </a:r>
            <a:r>
              <a:rPr lang="ko-KR" altLang="en-US" sz="900" dirty="0"/>
              <a:t>접수번호는 미래교육원에서 기재합니다</a:t>
            </a:r>
            <a:r>
              <a:rPr lang="en-US" altLang="ko-KR" sz="900" dirty="0"/>
              <a:t>. </a:t>
            </a:r>
            <a:endParaRPr lang="ko-KR" altLang="en-US" sz="900" dirty="0"/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4A5F91D3-E987-4CFD-8771-EFF61D9379E6}"/>
              </a:ext>
            </a:extLst>
          </p:cNvPr>
          <p:cNvSpPr/>
          <p:nvPr/>
        </p:nvSpPr>
        <p:spPr>
          <a:xfrm>
            <a:off x="121022" y="211873"/>
            <a:ext cx="6575613" cy="9478537"/>
          </a:xfrm>
          <a:prstGeom prst="roundRect">
            <a:avLst>
              <a:gd name="adj" fmla="val 4883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ko-KR" altLang="en-US"/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8E429B6E-561B-4106-AF7A-B0C170648A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148" y="280568"/>
            <a:ext cx="688877" cy="683299"/>
          </a:xfrm>
          <a:prstGeom prst="rect">
            <a:avLst/>
          </a:prstGeom>
        </p:spPr>
      </p:pic>
      <p:graphicFrame>
        <p:nvGraphicFramePr>
          <p:cNvPr id="4" name="내용 개체 틀 3">
            <a:extLst>
              <a:ext uri="{FF2B5EF4-FFF2-40B4-BE49-F238E27FC236}">
                <a16:creationId xmlns:a16="http://schemas.microsoft.com/office/drawing/2014/main" id="{5E0CEEAD-A0A8-4485-BE95-0F5F073125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5881956"/>
              </p:ext>
            </p:extLst>
          </p:nvPr>
        </p:nvGraphicFramePr>
        <p:xfrm>
          <a:off x="356441" y="1024964"/>
          <a:ext cx="6145210" cy="15596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9042">
                  <a:extLst>
                    <a:ext uri="{9D8B030D-6E8A-4147-A177-3AD203B41FA5}">
                      <a16:colId xmlns:a16="http://schemas.microsoft.com/office/drawing/2014/main" val="27726108"/>
                    </a:ext>
                  </a:extLst>
                </a:gridCol>
                <a:gridCol w="1399257">
                  <a:extLst>
                    <a:ext uri="{9D8B030D-6E8A-4147-A177-3AD203B41FA5}">
                      <a16:colId xmlns:a16="http://schemas.microsoft.com/office/drawing/2014/main" val="1572500243"/>
                    </a:ext>
                  </a:extLst>
                </a:gridCol>
                <a:gridCol w="854015">
                  <a:extLst>
                    <a:ext uri="{9D8B030D-6E8A-4147-A177-3AD203B41FA5}">
                      <a16:colId xmlns:a16="http://schemas.microsoft.com/office/drawing/2014/main" val="1451563413"/>
                    </a:ext>
                  </a:extLst>
                </a:gridCol>
                <a:gridCol w="1433854">
                  <a:extLst>
                    <a:ext uri="{9D8B030D-6E8A-4147-A177-3AD203B41FA5}">
                      <a16:colId xmlns:a16="http://schemas.microsoft.com/office/drawing/2014/main" val="2473466267"/>
                    </a:ext>
                  </a:extLst>
                </a:gridCol>
                <a:gridCol w="1229042">
                  <a:extLst>
                    <a:ext uri="{9D8B030D-6E8A-4147-A177-3AD203B41FA5}">
                      <a16:colId xmlns:a16="http://schemas.microsoft.com/office/drawing/2014/main" val="3478591949"/>
                    </a:ext>
                  </a:extLst>
                </a:gridCol>
              </a:tblGrid>
              <a:tr h="31193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접수번호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 sz="105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사 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353765"/>
                  </a:ext>
                </a:extLst>
              </a:tr>
              <a:tr h="31193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성명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성별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3294691"/>
                  </a:ext>
                </a:extLst>
              </a:tr>
              <a:tr h="31193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생년월일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휴대전화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7567691"/>
                  </a:ext>
                </a:extLst>
              </a:tr>
              <a:tr h="31193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E-mail</a:t>
                      </a:r>
                      <a:endParaRPr lang="ko-KR" altLang="en-US" sz="1100" b="1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sz="1100" b="1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100" b="1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7186740"/>
                  </a:ext>
                </a:extLst>
              </a:tr>
              <a:tr h="31193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>
                          <a:solidFill>
                            <a:sysClr val="windowText" lastClr="000000"/>
                          </a:solidFill>
                          <a:latin typeface="+mj-ea"/>
                          <a:ea typeface="+mj-ea"/>
                        </a:rPr>
                        <a:t>주소</a:t>
                      </a:r>
                      <a:endParaRPr lang="ko-KR" altLang="en-US" sz="1100" b="1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100" b="1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ysClr val="windowText" lastClr="00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65391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2241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F2FE1A36-2771-4478-8ACB-37DF654E65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5031681"/>
              </p:ext>
            </p:extLst>
          </p:nvPr>
        </p:nvGraphicFramePr>
        <p:xfrm>
          <a:off x="374715" y="585071"/>
          <a:ext cx="6129779" cy="5827992"/>
        </p:xfrm>
        <a:graphic>
          <a:graphicData uri="http://schemas.openxmlformats.org/drawingml/2006/table">
            <a:tbl>
              <a:tblPr/>
              <a:tblGrid>
                <a:gridCol w="6129779">
                  <a:extLst>
                    <a:ext uri="{9D8B030D-6E8A-4147-A177-3AD203B41FA5}">
                      <a16:colId xmlns:a16="http://schemas.microsoft.com/office/drawing/2014/main" val="1015739424"/>
                    </a:ext>
                  </a:extLst>
                </a:gridCol>
              </a:tblGrid>
              <a:tr h="53853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■ 개인정보 수집 및 이용에 대한 동의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58878" marR="58878" marT="16278" marB="16278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604427"/>
                  </a:ext>
                </a:extLst>
              </a:tr>
              <a:tr h="3114446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최고전문가과정 원서 접수를 위해 개인정보를 수집 및 이용하며</a:t>
                      </a:r>
                      <a:r>
                        <a:rPr lang="en-US" altLang="ko-KR" sz="11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이외의 다른 목적에는 사용되지 않습니다</a:t>
                      </a:r>
                      <a:r>
                        <a:rPr lang="en-US" altLang="ko-KR" sz="11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맑은 고딕" panose="020B0503020000020004" pitchFamily="50" charset="-127"/>
                        </a:rPr>
                        <a:t> 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▪ 개인정보 수집항목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성명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성별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생년월일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사진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E-mail,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휴대전화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직장명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부서 및 직위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직장 전화번호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주소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등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▪ 개인정보의 수집 및 이용 목적 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숙명여자대학교 미래교육원 최고전문가 과정 입학지원자 </a:t>
                      </a:r>
                      <a:endParaRPr lang="en-US" altLang="ko-KR" sz="11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관리 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▪ 개인정보의 보유 및 이용 기간 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5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년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개인정보 보유기간의 경과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처리목적 달성 등 개인정보가 불필요하게 되었을 때에는 지체 없이  </a:t>
                      </a:r>
                      <a:endParaRPr lang="en-US" altLang="ko-KR" sz="11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해당 개인정보를 파기합니다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58878" marR="58878" marT="16278" marB="16278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791995"/>
                  </a:ext>
                </a:extLst>
              </a:tr>
              <a:tr h="2175008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지원자는 개인정보의 수집 및 이용에 동의하십니까</a:t>
                      </a:r>
                      <a:r>
                        <a:rPr lang="en-US" altLang="ko-KR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?</a:t>
                      </a:r>
                    </a:p>
                    <a:p>
                      <a:pPr marL="0" marR="0" indent="0" algn="ctr" fontAlgn="base" latinLnBrk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□ 동의함   □ 동의하지 않음</a:t>
                      </a:r>
                      <a:endParaRPr lang="en-US" altLang="ko-KR" sz="12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-4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※ </a:t>
                      </a:r>
                      <a:r>
                        <a:rPr lang="ko-KR" altLang="en-US" sz="1100" kern="0" spc="-4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개인정보의 수집 및 이용에 대해 거부할 수 있으며 동의 거부 시 최고전문가과정 원서 접수의 </a:t>
                      </a:r>
                      <a:endParaRPr lang="en-US" altLang="ko-KR" sz="1100" kern="0" spc="-4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-4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</a:t>
                      </a:r>
                      <a:r>
                        <a:rPr lang="ko-KR" altLang="en-US" sz="1100" kern="0" spc="-4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제한이 있을 수 있습니다</a:t>
                      </a:r>
                      <a:r>
                        <a:rPr lang="en-US" altLang="ko-KR" sz="1100" kern="0" spc="-4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58878" marR="58878" marT="16278" marB="16278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194157"/>
                  </a:ext>
                </a:extLst>
              </a:tr>
            </a:tbl>
          </a:graphicData>
        </a:graphic>
      </p:graphicFrame>
      <p:sp>
        <p:nvSpPr>
          <p:cNvPr id="8" name="직사각형 7">
            <a:extLst>
              <a:ext uri="{FF2B5EF4-FFF2-40B4-BE49-F238E27FC236}">
                <a16:creationId xmlns:a16="http://schemas.microsoft.com/office/drawing/2014/main" id="{AEABB19D-D872-4315-99C1-4CA563E0AC17}"/>
              </a:ext>
            </a:extLst>
          </p:cNvPr>
          <p:cNvSpPr/>
          <p:nvPr/>
        </p:nvSpPr>
        <p:spPr>
          <a:xfrm>
            <a:off x="272197" y="6907165"/>
            <a:ext cx="633481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1100" dirty="0">
                <a:latin typeface="+mn-ea"/>
              </a:rPr>
              <a:t>   년       월        일    </a:t>
            </a:r>
          </a:p>
          <a:p>
            <a:pPr algn="ctr"/>
            <a:endParaRPr lang="ko-KR" altLang="en-US" sz="1100" dirty="0">
              <a:latin typeface="+mn-ea"/>
            </a:endParaRPr>
          </a:p>
          <a:p>
            <a:pPr algn="ctr"/>
            <a:endParaRPr lang="ko-KR" altLang="en-US" sz="1100" dirty="0">
              <a:latin typeface="+mn-ea"/>
            </a:endParaRPr>
          </a:p>
          <a:p>
            <a:pPr algn="ctr"/>
            <a:r>
              <a:rPr lang="ko-KR" altLang="en-US" sz="1100" dirty="0">
                <a:latin typeface="+mn-ea"/>
              </a:rPr>
              <a:t>지원자 </a:t>
            </a:r>
            <a:r>
              <a:rPr lang="en-US" altLang="ko-KR" sz="1100" dirty="0">
                <a:latin typeface="+mn-ea"/>
              </a:rPr>
              <a:t>___________________ </a:t>
            </a:r>
            <a:r>
              <a:rPr lang="ko-KR" altLang="en-US" sz="1100" dirty="0">
                <a:latin typeface="+mn-ea"/>
              </a:rPr>
              <a:t>서명 또는 </a:t>
            </a:r>
            <a:r>
              <a:rPr lang="en-US" altLang="ko-KR" sz="1100" dirty="0">
                <a:latin typeface="+mn-ea"/>
              </a:rPr>
              <a:t>(</a:t>
            </a:r>
            <a:r>
              <a:rPr lang="ko-KR" altLang="en-US" sz="1100" dirty="0">
                <a:latin typeface="+mn-ea"/>
              </a:rPr>
              <a:t>인</a:t>
            </a:r>
            <a:r>
              <a:rPr lang="en-US" altLang="ko-KR" sz="1100" dirty="0">
                <a:latin typeface="+mn-ea"/>
              </a:rPr>
              <a:t>)</a:t>
            </a:r>
          </a:p>
          <a:p>
            <a:pPr algn="ctr"/>
            <a:endParaRPr lang="en-US" altLang="ko-KR" sz="1100" dirty="0">
              <a:latin typeface="+mn-ea"/>
            </a:endParaRPr>
          </a:p>
          <a:p>
            <a:pPr algn="ctr"/>
            <a:endParaRPr lang="en-US" altLang="ko-KR" sz="1100" dirty="0">
              <a:latin typeface="+mn-ea"/>
            </a:endParaRPr>
          </a:p>
          <a:p>
            <a:pPr algn="ctr"/>
            <a:endParaRPr lang="en-US" altLang="ko-KR" sz="1100" dirty="0">
              <a:latin typeface="+mn-ea"/>
            </a:endParaRPr>
          </a:p>
          <a:p>
            <a:pPr algn="ctr"/>
            <a:r>
              <a:rPr lang="ko-KR" altLang="en-US" b="1" dirty="0">
                <a:latin typeface="+mn-ea"/>
              </a:rPr>
              <a:t>숙명여자대학교 미래교육원 귀하</a:t>
            </a:r>
          </a:p>
          <a:p>
            <a:pPr algn="ctr"/>
            <a:endParaRPr lang="ko-KR" altLang="en-US" sz="1100" dirty="0">
              <a:latin typeface="+mn-ea"/>
            </a:endParaRPr>
          </a:p>
          <a:p>
            <a:pPr algn="ctr"/>
            <a:endParaRPr lang="ko-KR" altLang="en-US" sz="1100" dirty="0">
              <a:latin typeface="+mn-ea"/>
            </a:endParaRPr>
          </a:p>
          <a:p>
            <a:r>
              <a:rPr lang="ko-KR" altLang="en-US" sz="1100" dirty="0">
                <a:latin typeface="+mn-ea"/>
              </a:rPr>
              <a:t> </a:t>
            </a: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2A548C7E-6357-42B3-9A3E-7CE3E92A260C}"/>
              </a:ext>
            </a:extLst>
          </p:cNvPr>
          <p:cNvSpPr/>
          <p:nvPr/>
        </p:nvSpPr>
        <p:spPr>
          <a:xfrm>
            <a:off x="353506" y="8963138"/>
            <a:ext cx="6334814" cy="377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 latinLnBrk="1">
              <a:lnSpc>
                <a:spcPct val="200000"/>
              </a:lnSpc>
            </a:pPr>
            <a:r>
              <a:rPr lang="en-US" altLang="ko-KR" sz="1100" dirty="0">
                <a:latin typeface="+mn-ea"/>
              </a:rPr>
              <a:t>※ </a:t>
            </a:r>
            <a:r>
              <a:rPr lang="ko-KR" altLang="en-US" sz="1100" dirty="0">
                <a:latin typeface="+mn-ea"/>
              </a:rPr>
              <a:t>작성이 완료된 원서는 미래교육원 메일</a:t>
            </a:r>
            <a:r>
              <a:rPr lang="en-US" altLang="ko-KR" sz="1100" dirty="0">
                <a:latin typeface="+mn-ea"/>
              </a:rPr>
              <a:t>(open@sookmyung.ac.kr)</a:t>
            </a:r>
            <a:r>
              <a:rPr lang="ko-KR" altLang="en-US" sz="1100" dirty="0">
                <a:latin typeface="+mn-ea"/>
              </a:rPr>
              <a:t>로 보내주시기 바랍니다</a:t>
            </a:r>
            <a:r>
              <a:rPr lang="en-US" altLang="ko-KR" sz="1100" dirty="0">
                <a:latin typeface="+mn-ea"/>
              </a:rPr>
              <a:t>.</a:t>
            </a:r>
            <a:endParaRPr lang="ko-KR" altLang="en-US" sz="11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79428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782</TotalTime>
  <Words>310</Words>
  <Application>Microsoft Office PowerPoint</Application>
  <PresentationFormat>A4 용지(210x297mm)</PresentationFormat>
  <Paragraphs>69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8" baseType="lpstr">
      <vt:lpstr>맑은 고딕</vt:lpstr>
      <vt:lpstr>함초롬바탕</vt:lpstr>
      <vt:lpstr>Arial</vt:lpstr>
      <vt:lpstr>Calibri</vt:lpstr>
      <vt:lpstr>Calibri Light</vt:lpstr>
      <vt:lpstr>Office 테마</vt:lpstr>
      <vt:lpstr>실버 비즈니스 최고전문가과정 입학지원서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SM-PC</cp:lastModifiedBy>
  <cp:revision>133</cp:revision>
  <cp:lastPrinted>2025-01-23T06:09:30Z</cp:lastPrinted>
  <dcterms:created xsi:type="dcterms:W3CDTF">2016-07-12T08:49:40Z</dcterms:created>
  <dcterms:modified xsi:type="dcterms:W3CDTF">2025-07-28T06:24:59Z</dcterms:modified>
</cp:coreProperties>
</file>